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98" r:id="rId2"/>
    <p:sldId id="699" r:id="rId3"/>
    <p:sldId id="700" r:id="rId4"/>
    <p:sldId id="256" r:id="rId5"/>
    <p:sldId id="263" r:id="rId6"/>
    <p:sldId id="686" r:id="rId7"/>
    <p:sldId id="704" r:id="rId8"/>
    <p:sldId id="702" r:id="rId9"/>
    <p:sldId id="705" r:id="rId10"/>
    <p:sldId id="701" r:id="rId11"/>
    <p:sldId id="707" r:id="rId12"/>
    <p:sldId id="708" r:id="rId13"/>
    <p:sldId id="351" r:id="rId14"/>
    <p:sldId id="463" r:id="rId15"/>
    <p:sldId id="615" r:id="rId1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A00"/>
    <a:srgbClr val="BC8F00"/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3" autoAdjust="0"/>
    <p:restoredTop sz="91441" autoAdjust="0"/>
  </p:normalViewPr>
  <p:slideViewPr>
    <p:cSldViewPr snapToGrid="0">
      <p:cViewPr varScale="1">
        <p:scale>
          <a:sx n="86" d="100"/>
          <a:sy n="86" d="100"/>
        </p:scale>
        <p:origin x="81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A6C1-B0A7-4C65-9777-F5B3323CF083}" type="datetimeFigureOut">
              <a:rPr lang="en-AU" smtClean="0"/>
              <a:t>27/03/2020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51B3-9319-42D0-A550-90C1F3CDF3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4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697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7961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928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9829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15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7112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59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51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5330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90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27/03/2020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052610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Calculating Values Related to Potential and Kinetic Energy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52916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 1 kg book is placed on a shelf 2 m from the ground.  What is its gravitational potential energy?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GPE = </a:t>
            </a:r>
            <a:r>
              <a:rPr lang="en-AU" sz="2800" dirty="0">
                <a:latin typeface="+mn-lt"/>
              </a:rPr>
              <a:t>?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h = 1.5 m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>
                <a:latin typeface="+mn-lt"/>
              </a:rPr>
              <a:t>m</a:t>
            </a:r>
            <a:r>
              <a:rPr lang="en-AU" sz="2800" dirty="0" smtClean="0">
                <a:latin typeface="+mn-lt"/>
              </a:rPr>
              <a:t> = 1 kg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   g = 9.8 m/s</a:t>
            </a:r>
            <a:r>
              <a:rPr lang="en-AU" sz="2800" baseline="30000" dirty="0" smtClean="0">
                <a:latin typeface="+mn-lt"/>
              </a:rPr>
              <a:t>2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GPE = m x g x h</a:t>
            </a: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4581943" cy="4066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GPE = 1 x 9.8 x 2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 GPE = 19.6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The book has 19.6 J of gravitational potential energy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.</a:t>
            </a:r>
            <a:endParaRPr lang="en-AU" sz="28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46" y="2902998"/>
            <a:ext cx="4170994" cy="19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52916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 rock with a mass of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8 kg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rolls down a hill. At the bottom of the hill it has a velocity of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5 m/s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. How much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gravitational potential energy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did it have at the top of the hill?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GPE = ? = KE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>
                <a:latin typeface="+mn-lt"/>
              </a:rPr>
              <a:t>v</a:t>
            </a:r>
            <a:r>
              <a:rPr lang="en-AU" sz="2800" dirty="0" smtClean="0">
                <a:latin typeface="+mn-lt"/>
              </a:rPr>
              <a:t> = 5 m/s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>
                <a:latin typeface="+mn-lt"/>
              </a:rPr>
              <a:t>m</a:t>
            </a:r>
            <a:r>
              <a:rPr lang="en-AU" sz="2800" dirty="0" smtClean="0">
                <a:latin typeface="+mn-lt"/>
              </a:rPr>
              <a:t> = 8 kg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   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KE = ½mv</a:t>
            </a:r>
            <a:r>
              <a:rPr lang="en-AU" sz="2800" baseline="30000" dirty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8737192" cy="4066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KE = ½mv</a:t>
            </a:r>
            <a:r>
              <a:rPr lang="en-AU" sz="2800" baseline="30000" dirty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KE = ½ x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8 x 5</a:t>
            </a:r>
            <a:r>
              <a:rPr lang="en-AU" sz="2800" baseline="30000" dirty="0" smtClean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KE = ½ x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8 x 25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KE =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4 x 25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KE =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100 J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</a:t>
            </a:r>
            <a:r>
              <a:rPr lang="en-AU" sz="2800" dirty="0">
                <a:latin typeface="+mn-lt"/>
              </a:rPr>
              <a:t>The </a:t>
            </a:r>
            <a:r>
              <a:rPr lang="en-AU" sz="2800" dirty="0" smtClean="0">
                <a:latin typeface="+mn-lt"/>
              </a:rPr>
              <a:t>rock has 100 </a:t>
            </a:r>
            <a:r>
              <a:rPr lang="en-AU" sz="2800" dirty="0">
                <a:latin typeface="+mn-lt"/>
              </a:rPr>
              <a:t>J of </a:t>
            </a:r>
            <a:r>
              <a:rPr lang="en-AU" sz="2800" dirty="0" smtClean="0">
                <a:latin typeface="+mn-lt"/>
              </a:rPr>
              <a:t>gravitational potential energy</a:t>
            </a:r>
            <a:r>
              <a:rPr lang="en-AU" sz="2800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</a:rPr>
              <a:t>The </a:t>
            </a:r>
            <a:r>
              <a:rPr lang="en-AU" sz="2800" dirty="0" smtClean="0">
                <a:latin typeface="+mn-lt"/>
              </a:rPr>
              <a:t>gravitational potential energy </a:t>
            </a:r>
            <a:r>
              <a:rPr lang="en-AU" sz="2800" dirty="0">
                <a:latin typeface="+mn-lt"/>
              </a:rPr>
              <a:t>of the </a:t>
            </a:r>
            <a:r>
              <a:rPr lang="en-AU" sz="2800" dirty="0" smtClean="0">
                <a:latin typeface="+mn-lt"/>
              </a:rPr>
              <a:t>rock at the top of the hill is equal to </a:t>
            </a:r>
            <a:r>
              <a:rPr lang="en-AU" sz="2800" dirty="0">
                <a:latin typeface="+mn-lt"/>
              </a:rPr>
              <a:t>its </a:t>
            </a:r>
            <a:r>
              <a:rPr lang="en-AU" sz="2800" dirty="0" smtClean="0">
                <a:latin typeface="+mn-lt"/>
              </a:rPr>
              <a:t>kinetic energy at the bottom.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879256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Multi-Step</a:t>
                      </a:r>
                      <a:r>
                        <a:rPr lang="en-AU" sz="2000" baseline="0" dirty="0" smtClean="0"/>
                        <a:t> 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630017" y="2946115"/>
            <a:ext cx="907774" cy="410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7640"/>
          <a:stretch/>
        </p:blipFill>
        <p:spPr>
          <a:xfrm flipH="1">
            <a:off x="7634259" y="3228181"/>
            <a:ext cx="2204652" cy="21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uiExpand="1" build="p"/>
      <p:bldP spid="96" grpId="0" build="p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49274"/>
            <a:ext cx="5841821" cy="19975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 window cleaner drops an object with a mass of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4 kg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. Its velocity when it hits the ground is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20 m/s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. What was the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height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of the window? </a:t>
            </a:r>
            <a:r>
              <a:rPr lang="en-AU" sz="2800" i="1" dirty="0" smtClean="0">
                <a:latin typeface="+mn-lt"/>
                <a:sym typeface="Wingdings" panose="05000000000000000000" pitchFamily="2" charset="2"/>
              </a:rPr>
              <a:t>(Hint: find the </a:t>
            </a:r>
            <a:r>
              <a:rPr lang="en-AU" sz="2800" i="1" dirty="0" smtClean="0">
                <a:latin typeface="+mn-lt"/>
                <a:sym typeface="Wingdings" panose="05000000000000000000" pitchFamily="2" charset="2"/>
              </a:rPr>
              <a:t>object’s kinetic </a:t>
            </a:r>
            <a:r>
              <a:rPr lang="en-AU" sz="2800" i="1" dirty="0" smtClean="0">
                <a:latin typeface="+mn-lt"/>
                <a:sym typeface="Wingdings" panose="05000000000000000000" pitchFamily="2" charset="2"/>
              </a:rPr>
              <a:t>energy first)</a:t>
            </a:r>
            <a:endParaRPr lang="en-AU" sz="2800" i="1" dirty="0">
              <a:latin typeface="+mn-lt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0" y="2902998"/>
                <a:ext cx="3812988" cy="3845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1. KE = ? = GPE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v = 20 m/s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m </a:t>
                </a:r>
                <a:r>
                  <a:rPr lang="en-AU" sz="2800" smtClean="0">
                    <a:latin typeface="+mn-lt"/>
                  </a:rPr>
                  <a:t>= 4 </a:t>
                </a:r>
                <a:r>
                  <a:rPr lang="en-AU" sz="2800" dirty="0" smtClean="0">
                    <a:latin typeface="+mn-lt"/>
                  </a:rPr>
                  <a:t>kg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   h = ?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   g = 9.8 m/s</a:t>
                </a:r>
                <a:r>
                  <a:rPr lang="en-AU" sz="2800" baseline="30000" dirty="0" smtClean="0">
                    <a:latin typeface="+mn-lt"/>
                  </a:rPr>
                  <a:t>2</a:t>
                </a:r>
                <a:endParaRPr lang="en-AU" sz="28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2. KE = ½m x v</a:t>
                </a:r>
                <a:r>
                  <a:rPr lang="en-AU" sz="2800" baseline="30000" dirty="0" smtClean="0">
                    <a:latin typeface="+mn-lt"/>
                    <a:cs typeface="Calibri Light" panose="020F0302020204030204" pitchFamily="34" charset="0"/>
                  </a:rPr>
                  <a:t>2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 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GPE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mg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2998"/>
                <a:ext cx="3812988" cy="3845820"/>
              </a:xfrm>
              <a:prstGeom prst="rect">
                <a:avLst/>
              </a:prstGeom>
              <a:blipFill rotWithShape="0">
                <a:blip r:embed="rId3"/>
                <a:stretch>
                  <a:fillRect l="-3200" t="-14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itle 1"/>
              <p:cNvSpPr txBox="1">
                <a:spLocks/>
              </p:cNvSpPr>
              <p:nvPr/>
            </p:nvSpPr>
            <p:spPr>
              <a:xfrm>
                <a:off x="3395174" y="2902998"/>
                <a:ext cx="3033824" cy="3845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3. KE = ½ x 4 x 20</a:t>
                </a:r>
                <a:r>
                  <a:rPr lang="en-AU" sz="2800" baseline="30000" dirty="0" smtClean="0">
                    <a:latin typeface="+mn-lt"/>
                    <a:cs typeface="Calibri Light" panose="020F0302020204030204" pitchFamily="34" charset="0"/>
                  </a:rPr>
                  <a:t>2</a:t>
                </a: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KE = ½ x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4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x 400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KE = 800 = GPE</a:t>
                </a: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800</m:t>
                        </m:r>
                      </m:num>
                      <m:den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x</m:t>
                        </m:r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9.8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200</m:t>
                        </m:r>
                      </m:num>
                      <m:den>
                        <m:r>
                          <a:rPr lang="en-AU" sz="32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9.8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= 20.4</a:t>
                </a:r>
              </a:p>
            </p:txBody>
          </p:sp>
        </mc:Choice>
        <mc:Fallback xmlns="">
          <p:sp>
            <p:nvSpPr>
              <p:cNvPr id="9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74" y="2902998"/>
                <a:ext cx="3033824" cy="3845820"/>
              </a:xfrm>
              <a:prstGeom prst="rect">
                <a:avLst/>
              </a:prstGeom>
              <a:blipFill rotWithShape="0">
                <a:blip r:embed="rId4"/>
                <a:stretch>
                  <a:fillRect l="-4217" t="-1426" b="-23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868723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Multi-Step</a:t>
                      </a:r>
                      <a:r>
                        <a:rPr lang="en-AU" sz="2000" baseline="0" dirty="0" smtClean="0"/>
                        <a:t> 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414589" y="2946115"/>
            <a:ext cx="907774" cy="410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5162948" y="3839324"/>
            <a:ext cx="907774" cy="410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/>
          <p:nvPr/>
        </p:nvSpPr>
        <p:spPr>
          <a:xfrm>
            <a:off x="6086422" y="4825908"/>
            <a:ext cx="2882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2800" dirty="0"/>
              <a:t>4. The </a:t>
            </a:r>
            <a:r>
              <a:rPr lang="en-AU" sz="2800" dirty="0" smtClean="0"/>
              <a:t>height of the window is 20.4 m above the ground.</a:t>
            </a:r>
            <a:endParaRPr lang="en-AU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554" y="3839324"/>
            <a:ext cx="3136977" cy="22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4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uiExpand="1" build="p"/>
      <p:bldP spid="96" grpId="0" uiExpand="1" build="p"/>
      <p:bldP spid="9" grpId="0" animBg="1"/>
      <p:bldP spid="10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49274"/>
            <a:ext cx="5841821" cy="19975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An object with a mass of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2 kg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is thrown into the air at an initial velocity of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10 m/s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. What will be the ball’s maximum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height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? </a:t>
            </a:r>
            <a:r>
              <a:rPr lang="en-AU" sz="2800" i="1" dirty="0" smtClean="0">
                <a:latin typeface="+mn-lt"/>
                <a:sym typeface="Wingdings" panose="05000000000000000000" pitchFamily="2" charset="2"/>
              </a:rPr>
              <a:t>(Hint: find the ball’s kinetic energy first)</a:t>
            </a:r>
            <a:endParaRPr lang="en-AU" sz="2800" i="1" dirty="0">
              <a:latin typeface="+mn-lt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0" y="2902998"/>
                <a:ext cx="3812988" cy="3845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1. KE = ? = GPE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v = 10 m/s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m = 2 kg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   h = ?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   g = 9.8 m/s</a:t>
                </a:r>
                <a:r>
                  <a:rPr lang="en-AU" sz="2800" baseline="30000" dirty="0" smtClean="0">
                    <a:latin typeface="+mn-lt"/>
                  </a:rPr>
                  <a:t>2</a:t>
                </a:r>
                <a:endParaRPr lang="en-AU" sz="28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2. KE = ½m x v</a:t>
                </a:r>
                <a:r>
                  <a:rPr lang="en-AU" sz="2800" baseline="30000" dirty="0" smtClean="0">
                    <a:latin typeface="+mn-lt"/>
                    <a:cs typeface="Calibri Light" panose="020F0302020204030204" pitchFamily="34" charset="0"/>
                  </a:rPr>
                  <a:t>2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 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GPE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mg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2998"/>
                <a:ext cx="3812988" cy="3845820"/>
              </a:xfrm>
              <a:prstGeom prst="rect">
                <a:avLst/>
              </a:prstGeom>
              <a:blipFill rotWithShape="0">
                <a:blip r:embed="rId3"/>
                <a:stretch>
                  <a:fillRect l="-3200" t="-14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itle 1"/>
              <p:cNvSpPr txBox="1">
                <a:spLocks/>
              </p:cNvSpPr>
              <p:nvPr/>
            </p:nvSpPr>
            <p:spPr>
              <a:xfrm>
                <a:off x="3395174" y="2902998"/>
                <a:ext cx="3033824" cy="3845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3. KE = ½ x 2 x 10</a:t>
                </a:r>
                <a:r>
                  <a:rPr lang="en-AU" sz="2800" baseline="30000" dirty="0" smtClean="0">
                    <a:latin typeface="+mn-lt"/>
                    <a:cs typeface="Calibri Light" panose="020F0302020204030204" pitchFamily="34" charset="0"/>
                  </a:rPr>
                  <a:t>2</a:t>
                </a: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KE = ½ x 2 x 100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KE = 100 = GPE</a:t>
                </a: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100</m:t>
                        </m:r>
                      </m:num>
                      <m:den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x</m:t>
                        </m:r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9.8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100</m:t>
                        </m:r>
                      </m:num>
                      <m:den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  <m:r>
                          <a:rPr lang="en-AU" sz="32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9.6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= 5.1</a:t>
                </a:r>
              </a:p>
            </p:txBody>
          </p:sp>
        </mc:Choice>
        <mc:Fallback xmlns="">
          <p:sp>
            <p:nvSpPr>
              <p:cNvPr id="9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74" y="2902998"/>
                <a:ext cx="3033824" cy="3845820"/>
              </a:xfrm>
              <a:prstGeom prst="rect">
                <a:avLst/>
              </a:prstGeom>
              <a:blipFill rotWithShape="0">
                <a:blip r:embed="rId4"/>
                <a:stretch>
                  <a:fillRect l="-4217" t="-1426" b="-30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868723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Multi-Step</a:t>
                      </a:r>
                      <a:r>
                        <a:rPr lang="en-AU" sz="2000" baseline="0" dirty="0" smtClean="0"/>
                        <a:t> 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8760" b="5590"/>
          <a:stretch/>
        </p:blipFill>
        <p:spPr>
          <a:xfrm>
            <a:off x="10145548" y="4313583"/>
            <a:ext cx="1836983" cy="23575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0736" y="2946115"/>
            <a:ext cx="907774" cy="410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5131140" y="3855226"/>
            <a:ext cx="907774" cy="410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/>
          <p:nvPr/>
        </p:nvSpPr>
        <p:spPr>
          <a:xfrm>
            <a:off x="6086422" y="4825908"/>
            <a:ext cx="35432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2800" dirty="0"/>
              <a:t>4. The object </a:t>
            </a:r>
            <a:r>
              <a:rPr lang="en-AU" sz="2800" dirty="0" smtClean="0"/>
              <a:t>will reach a height of 5.1 m above the person’s hand.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41862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  <p:bldP spid="9" grpId="0" animBg="1"/>
      <p:bldP spid="10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6322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Understanding the relationship between gravitational potential energy and kinetic energy will help you explain energy transformations in falling objects.</a:t>
            </a:r>
          </a:p>
          <a:p>
            <a:endParaRPr lang="en-AU" sz="2800" dirty="0" smtClean="0"/>
          </a:p>
          <a:p>
            <a:r>
              <a:rPr lang="en-AU" sz="2800" dirty="0" smtClean="0"/>
              <a:t>It </a:t>
            </a:r>
            <a:r>
              <a:rPr lang="en-AU" sz="2800" dirty="0"/>
              <a:t>w</a:t>
            </a:r>
            <a:r>
              <a:rPr lang="en-AU" sz="2800" dirty="0" smtClean="0"/>
              <a:t>ill also help you explain why the velocity of objects increases as they fall or roll down a hill, as they lose gravitational potential energy and gain kinetic energy.</a:t>
            </a:r>
            <a:endParaRPr lang="en-AU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35" y="3410639"/>
            <a:ext cx="5429074" cy="30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226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Explain the Law of Conservation of Energy.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44629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29403"/>
            <a:ext cx="12119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Write the equations used to calculate the gravitational potential energy and the kinetic energy of an object.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657D86-99B7-4295-994D-BA25464B1A90}"/>
              </a:ext>
            </a:extLst>
          </p:cNvPr>
          <p:cNvSpPr txBox="1"/>
          <p:nvPr/>
        </p:nvSpPr>
        <p:spPr>
          <a:xfrm>
            <a:off x="-3179" y="3648827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6E3605-FFA2-4D3E-988D-BB783EB6FD9F}"/>
              </a:ext>
            </a:extLst>
          </p:cNvPr>
          <p:cNvSpPr txBox="1"/>
          <p:nvPr/>
        </p:nvSpPr>
        <p:spPr>
          <a:xfrm>
            <a:off x="-3180" y="4233602"/>
            <a:ext cx="11794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>
                <a:sym typeface="Wingdings" panose="05000000000000000000" pitchFamily="2" charset="2"/>
              </a:rPr>
              <a:t>A box with a mass of 4 kg is placed on a coffee table that is 1 m high.  If the box fell, how much kinetic energy will the box have when it reaches the ground?</a:t>
            </a:r>
            <a:endParaRPr lang="en-AU" sz="2800" dirty="0">
              <a:sym typeface="Wingdings" panose="05000000000000000000" pitchFamily="2" charset="2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069523"/>
              </p:ext>
            </p:extLst>
          </p:nvPr>
        </p:nvGraphicFramePr>
        <p:xfrm>
          <a:off x="7647467" y="3037652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194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GPE and KE calculations worksheet on your device or a paper copy.</a:t>
            </a:r>
          </a:p>
        </p:txBody>
      </p:sp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49274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An object is thrown into the air at a velocity of 10 m/s.  If its mass is 2 kg, how much kinetic energy does it have when it leaves the person’s hand?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KE = ?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v = 10 m/s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m = 2 kg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KE = ½m x v</a:t>
            </a:r>
            <a:r>
              <a:rPr lang="en-AU" sz="2800" baseline="30000" dirty="0" smtClean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4443363" cy="3845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KE = ½ x 2 x 10</a:t>
            </a:r>
            <a:r>
              <a:rPr lang="en-AU" sz="2800" baseline="30000" dirty="0" smtClean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 KE = ½ x 2 x 100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KE = 1 x 100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KE = 100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The object has 100 J of kinetic energy when it leaves the person’s hand.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98408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Calculating Values Related to Potential and Kinetic Energy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760" b="5590"/>
          <a:stretch/>
        </p:blipFill>
        <p:spPr>
          <a:xfrm>
            <a:off x="8967714" y="2801981"/>
            <a:ext cx="3014817" cy="38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52916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You are standing on the top of a hill.  Your gravitational potential energy is 9800 J and you have a mass of 50 kg.  What is the height of the hill?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0" y="2902998"/>
                <a:ext cx="3812988" cy="378440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1. GPE = 9 800 J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m = 50 kg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</a:t>
                </a:r>
                <a:r>
                  <a:rPr lang="en-AU" sz="2800" dirty="0">
                    <a:latin typeface="+mn-lt"/>
                  </a:rPr>
                  <a:t>g</a:t>
                </a:r>
                <a:r>
                  <a:rPr lang="en-AU" sz="2800" dirty="0" smtClean="0">
                    <a:latin typeface="+mn-lt"/>
                  </a:rPr>
                  <a:t> = 9.8 m/s</a:t>
                </a:r>
                <a:r>
                  <a:rPr lang="en-AU" sz="2800" baseline="30000" dirty="0" smtClean="0">
                    <a:latin typeface="+mn-lt"/>
                  </a:rPr>
                  <a:t>2</a:t>
                </a:r>
                <a:endParaRPr lang="en-AU" sz="2800" dirty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   h = ?</a:t>
                </a: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2. GPE = m g h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GPE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m</m:t>
                        </m:r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2998"/>
                <a:ext cx="3812988" cy="3784405"/>
              </a:xfrm>
              <a:prstGeom prst="rect">
                <a:avLst/>
              </a:prstGeom>
              <a:blipFill rotWithShape="0">
                <a:blip r:embed="rId3"/>
                <a:stretch>
                  <a:fillRect l="-3200" t="-14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itle 1"/>
              <p:cNvSpPr txBox="1">
                <a:spLocks/>
              </p:cNvSpPr>
              <p:nvPr/>
            </p:nvSpPr>
            <p:spPr>
              <a:xfrm>
                <a:off x="3395173" y="2902998"/>
                <a:ext cx="4459114" cy="40664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3.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GPE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m</m:t>
                        </m:r>
                        <m: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9800</m:t>
                        </m:r>
                      </m:num>
                      <m:den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50 </m:t>
                        </m:r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x</m:t>
                        </m:r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9.8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  <m: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00</m:t>
                        </m:r>
                      </m:num>
                      <m:den>
                        <m: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50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h = 20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4. The hill is 20 m high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.</a:t>
                </a:r>
                <a:endParaRPr lang="en-AU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73" y="2902998"/>
                <a:ext cx="4459114" cy="4066420"/>
              </a:xfrm>
              <a:prstGeom prst="rect">
                <a:avLst/>
              </a:prstGeom>
              <a:blipFill rotWithShape="0">
                <a:blip r:embed="rId4"/>
                <a:stretch>
                  <a:fillRect l="-28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40003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Calculating Values Related to Potential and Kinetic Energy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131" y="3093014"/>
            <a:ext cx="4619564" cy="32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chemeClr val="accent4"/>
            </a:solidFill>
          </a:ln>
        </p:spPr>
        <p:txBody>
          <a:bodyPr anchor="ctr"/>
          <a:lstStyle/>
          <a:p>
            <a:r>
              <a:rPr lang="en-AU" dirty="0" smtClean="0"/>
              <a:t>Potential and Kinetic Energy Calculations Part 2</a:t>
            </a:r>
            <a:br>
              <a:rPr lang="en-AU" dirty="0" smtClean="0"/>
            </a:br>
            <a:r>
              <a:rPr lang="en-AU" sz="4000" dirty="0" smtClean="0"/>
              <a:t>Year 10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916513"/>
            <a:ext cx="449854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46404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615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Calculate the gravitational potential energy and kinetic energy in objects.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2501288"/>
            <a:ext cx="85399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The gravitational potential energy is related to its mass and its height.  This can be represented using the equation: GPE = </a:t>
            </a:r>
            <a:r>
              <a:rPr lang="en-AU" sz="2800" dirty="0" err="1" smtClean="0"/>
              <a:t>mgh</a:t>
            </a:r>
            <a:r>
              <a:rPr lang="en-AU" sz="2800" dirty="0" smtClean="0"/>
              <a:t>.</a:t>
            </a:r>
          </a:p>
          <a:p>
            <a:endParaRPr lang="en-AU" sz="2800" dirty="0" smtClean="0"/>
          </a:p>
          <a:p>
            <a:r>
              <a:rPr lang="en-AU" sz="2800" dirty="0" smtClean="0"/>
              <a:t>Calculate the potential energy of each of the skiers in the picture, if the hill has a height of 20 m.</a:t>
            </a:r>
          </a:p>
          <a:p>
            <a:endParaRPr lang="en-AU" sz="2800" dirty="0"/>
          </a:p>
          <a:p>
            <a:r>
              <a:rPr lang="en-AU" sz="2800" dirty="0" smtClean="0"/>
              <a:t>Think, pair, share:  Which skier will be travelling faster at the bottom of the hill? Why?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346099" y="2175312"/>
            <a:ext cx="3782665" cy="4245323"/>
            <a:chOff x="6901922" y="2883526"/>
            <a:chExt cx="3155647" cy="3541614"/>
          </a:xfrm>
        </p:grpSpPr>
        <p:grpSp>
          <p:nvGrpSpPr>
            <p:cNvPr id="10" name="Group 9"/>
            <p:cNvGrpSpPr/>
            <p:nvPr/>
          </p:nvGrpSpPr>
          <p:grpSpPr>
            <a:xfrm>
              <a:off x="6901922" y="3155468"/>
              <a:ext cx="3155647" cy="3269672"/>
              <a:chOff x="5450797" y="3330633"/>
              <a:chExt cx="3155647" cy="326967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/>
              <a:srcRect t="9505" r="14091" b="1925"/>
              <a:stretch/>
            </p:blipFill>
            <p:spPr>
              <a:xfrm>
                <a:off x="5450797" y="3330633"/>
                <a:ext cx="3155647" cy="3269672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7736378" y="3446774"/>
                <a:ext cx="870066" cy="548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220428" y="297080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70 kg</a:t>
              </a:r>
              <a:endParaRPr lang="en-A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76479" y="288352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</a:t>
              </a:r>
              <a:r>
                <a:rPr lang="en-AU" dirty="0" smtClean="0"/>
                <a:t>0 kg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</a:t>
            </a:r>
            <a:r>
              <a:rPr lang="en-AU" sz="3200" dirty="0" smtClean="0"/>
              <a:t>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Law of Conservation of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Energy is always conserved: </a:t>
            </a:r>
            <a:r>
              <a:rPr lang="en-AU" sz="2800" b="1" dirty="0" smtClean="0"/>
              <a:t>it cannot be created or destroyed</a:t>
            </a:r>
            <a:r>
              <a:rPr lang="en-AU" sz="2800" dirty="0" smtClean="0"/>
              <a:t>, it can only be transferred or transformed.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means that in every energy transformation, the total energy before the transformation is equal to the total energy after the transformation.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Let’s </a:t>
            </a:r>
            <a:r>
              <a:rPr lang="en-AU" sz="2800" dirty="0"/>
              <a:t>say that your phone battery </a:t>
            </a:r>
            <a:r>
              <a:rPr lang="en-AU" sz="2800" dirty="0" smtClean="0"/>
              <a:t>can </a:t>
            </a:r>
            <a:r>
              <a:rPr lang="en-AU" sz="2800" dirty="0"/>
              <a:t>hold 2500 J of chemical </a:t>
            </a:r>
            <a:r>
              <a:rPr lang="en-AU" sz="2800" dirty="0" smtClean="0"/>
              <a:t>energy</a:t>
            </a:r>
            <a:r>
              <a:rPr lang="en-AU" sz="2800" dirty="0"/>
              <a:t>. If you could measure the </a:t>
            </a:r>
            <a:r>
              <a:rPr lang="en-AU" sz="2800" dirty="0" smtClean="0"/>
              <a:t>amount of		 </a:t>
            </a:r>
            <a:r>
              <a:rPr lang="en-AU" sz="2800" dirty="0"/>
              <a:t>light, sound, kinetic </a:t>
            </a:r>
            <a:r>
              <a:rPr lang="en-AU" sz="2800" dirty="0" smtClean="0"/>
              <a:t>and </a:t>
            </a:r>
            <a:r>
              <a:rPr lang="en-AU" sz="2800" dirty="0"/>
              <a:t>heat energy the </a:t>
            </a:r>
            <a:r>
              <a:rPr lang="en-AU" sz="2800" dirty="0" smtClean="0"/>
              <a:t>phone		 produced </a:t>
            </a:r>
            <a:r>
              <a:rPr lang="en-AU" sz="2800" dirty="0"/>
              <a:t>from that charge, it would all add up to 2500 J.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72296"/>
              </p:ext>
            </p:extLst>
          </p:nvPr>
        </p:nvGraphicFramePr>
        <p:xfrm>
          <a:off x="9523070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Law of Conservation of Energy?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832087"/>
              </p:ext>
            </p:extLst>
          </p:nvPr>
        </p:nvGraphicFramePr>
        <p:xfrm>
          <a:off x="9523070" y="1325845"/>
          <a:ext cx="2463077" cy="2651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A light bulb converts electrical energy into light and heat.  </a:t>
                      </a:r>
                    </a:p>
                    <a:p>
                      <a:endParaRPr lang="en-AU" dirty="0" smtClean="0"/>
                    </a:p>
                    <a:p>
                      <a:r>
                        <a:rPr lang="en-AU" dirty="0" smtClean="0"/>
                        <a:t>If 80 J of light and</a:t>
                      </a:r>
                      <a:r>
                        <a:rPr lang="en-AU" baseline="0" dirty="0" smtClean="0"/>
                        <a:t> 20 J of heat is produced, how much energy was used by the light bulb?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="" xmlns:a16="http://schemas.microsoft.com/office/drawing/2014/main" id="{955C2842-4DBF-46BC-AAE7-EAF982F6E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435" y="4278284"/>
            <a:ext cx="3097711" cy="20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54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</a:t>
            </a:r>
            <a:r>
              <a:rPr lang="en-AU" sz="3200" dirty="0" smtClean="0"/>
              <a:t>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Law of Conservation of Energy in Falling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an object falls, its gravitational potential energy before it is dropped is equal to its kinetic energy when it reaches the ground.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gravitational potential energy is transformed into kinetic energy as it falls.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At any point in the object’s fall: </a:t>
            </a:r>
            <a:r>
              <a:rPr lang="en-AU" sz="2800" b="1" dirty="0" err="1" smtClean="0"/>
              <a:t>Energy</a:t>
            </a:r>
            <a:r>
              <a:rPr lang="en-AU" sz="2800" b="1" baseline="-25000" dirty="0" err="1" smtClean="0"/>
              <a:t>total</a:t>
            </a:r>
            <a:r>
              <a:rPr lang="en-AU" sz="2800" b="1" baseline="-25000" dirty="0" smtClean="0"/>
              <a:t> =</a:t>
            </a:r>
            <a:r>
              <a:rPr lang="en-AU" sz="2800" b="1" dirty="0" smtClean="0"/>
              <a:t> GPE + KE</a:t>
            </a:r>
          </a:p>
          <a:p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875585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 the Law of Conservation</a:t>
                      </a:r>
                      <a:r>
                        <a:rPr lang="en-AU" baseline="0" dirty="0" smtClean="0"/>
                        <a:t> of Energy apply to falling objects?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476" y="4729810"/>
            <a:ext cx="3905250" cy="2000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5052" y="4350116"/>
            <a:ext cx="15504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 smtClean="0"/>
              <a:t>  GPE </a:t>
            </a:r>
            <a:r>
              <a:rPr lang="en-AU" sz="2000" dirty="0"/>
              <a:t>= </a:t>
            </a:r>
            <a:r>
              <a:rPr lang="en-AU" sz="2000" dirty="0" smtClean="0"/>
              <a:t>100 J </a:t>
            </a:r>
          </a:p>
          <a:p>
            <a:pPr algn="ctr"/>
            <a:r>
              <a:rPr lang="en-AU" sz="2000" dirty="0" smtClean="0"/>
              <a:t>KE = 0 J</a:t>
            </a:r>
          </a:p>
          <a:p>
            <a:pPr algn="ctr"/>
            <a:r>
              <a:rPr lang="en-AU" sz="2000" dirty="0" err="1"/>
              <a:t>E</a:t>
            </a:r>
            <a:r>
              <a:rPr lang="en-AU" sz="2000" baseline="-25000" dirty="0" err="1"/>
              <a:t>total</a:t>
            </a:r>
            <a:r>
              <a:rPr lang="en-AU" sz="2000" dirty="0"/>
              <a:t> = 100 </a:t>
            </a:r>
            <a:r>
              <a:rPr lang="en-AU" sz="2000" dirty="0" smtClean="0"/>
              <a:t>J</a:t>
            </a:r>
            <a:endParaRPr lang="en-AU" sz="20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89749"/>
              </p:ext>
            </p:extLst>
          </p:nvPr>
        </p:nvGraphicFramePr>
        <p:xfrm>
          <a:off x="9523070" y="1616244"/>
          <a:ext cx="2463077" cy="2103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Halfway to</a:t>
                      </a:r>
                      <a:r>
                        <a:rPr lang="en-AU" baseline="0" dirty="0" smtClean="0"/>
                        <a:t> the ground, the ball has 50 J of gravitational potential energy.  What is its kinetic energy at this point in its fall?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77244" y="5365779"/>
            <a:ext cx="1503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 smtClean="0"/>
              <a:t>GPE </a:t>
            </a:r>
            <a:r>
              <a:rPr lang="en-AU" sz="2000" dirty="0"/>
              <a:t>= </a:t>
            </a:r>
            <a:r>
              <a:rPr lang="en-AU" sz="2000" dirty="0" smtClean="0"/>
              <a:t>0 J </a:t>
            </a:r>
          </a:p>
          <a:p>
            <a:pPr algn="ctr"/>
            <a:r>
              <a:rPr lang="en-AU" sz="2000" dirty="0" smtClean="0"/>
              <a:t>     KE = 100 J</a:t>
            </a:r>
          </a:p>
          <a:p>
            <a:pPr algn="ctr"/>
            <a:r>
              <a:rPr lang="en-AU" sz="2000" dirty="0" err="1"/>
              <a:t>E</a:t>
            </a:r>
            <a:r>
              <a:rPr lang="en-AU" sz="2000" baseline="-25000" dirty="0" err="1"/>
              <a:t>total</a:t>
            </a:r>
            <a:r>
              <a:rPr lang="en-AU" sz="2000" dirty="0"/>
              <a:t> = 100 </a:t>
            </a:r>
            <a:r>
              <a:rPr lang="en-AU" sz="2000" dirty="0" smtClean="0"/>
              <a:t>J</a:t>
            </a:r>
            <a:endParaRPr lang="en-A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465541" y="4030787"/>
            <a:ext cx="14205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 smtClean="0"/>
              <a:t>  GPE </a:t>
            </a:r>
            <a:r>
              <a:rPr lang="en-AU" sz="2000" dirty="0"/>
              <a:t>= </a:t>
            </a:r>
            <a:r>
              <a:rPr lang="en-AU" sz="2000" dirty="0" smtClean="0"/>
              <a:t>50 J </a:t>
            </a:r>
          </a:p>
          <a:p>
            <a:pPr algn="ctr"/>
            <a:r>
              <a:rPr lang="en-AU" sz="2000" b="1" dirty="0" smtClean="0"/>
              <a:t>KE = ? J</a:t>
            </a:r>
          </a:p>
          <a:p>
            <a:pPr algn="ctr"/>
            <a:r>
              <a:rPr lang="en-AU" sz="2000" dirty="0" err="1"/>
              <a:t>E</a:t>
            </a:r>
            <a:r>
              <a:rPr lang="en-AU" sz="2000" baseline="-25000" dirty="0" err="1"/>
              <a:t>total</a:t>
            </a:r>
            <a:r>
              <a:rPr lang="en-AU" sz="2000" dirty="0"/>
              <a:t> = 100 </a:t>
            </a:r>
            <a:r>
              <a:rPr lang="en-AU" sz="2000" dirty="0" smtClean="0"/>
              <a:t>J</a:t>
            </a:r>
            <a:endParaRPr lang="en-AU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621359"/>
              </p:ext>
            </p:extLst>
          </p:nvPr>
        </p:nvGraphicFramePr>
        <p:xfrm>
          <a:off x="9522339" y="3907240"/>
          <a:ext cx="2463808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638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dirty="0" smtClean="0"/>
                        <a:t>Reminder: Law of</a:t>
                      </a:r>
                      <a:r>
                        <a:rPr lang="en-AU" baseline="0" dirty="0" smtClean="0"/>
                        <a:t> Conservation of Energy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0" i="0" dirty="0" smtClean="0"/>
                        <a:t>Energy cannot be created or destroyed, only transferred</a:t>
                      </a:r>
                      <a:r>
                        <a:rPr lang="en-AU" sz="1800" b="0" i="0" baseline="0" dirty="0" smtClean="0"/>
                        <a:t> </a:t>
                      </a:r>
                      <a:r>
                        <a:rPr lang="en-AU" sz="1800" b="0" i="0" dirty="0" smtClean="0"/>
                        <a:t>or transformed.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57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91796"/>
              </p:ext>
            </p:extLst>
          </p:nvPr>
        </p:nvGraphicFramePr>
        <p:xfrm>
          <a:off x="7838536" y="187738"/>
          <a:ext cx="4143995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r>
                        <a:rPr lang="en-AU" sz="1800" b="1" baseline="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err="1" smtClean="0"/>
                        <a:t>E</a:t>
                      </a:r>
                      <a:r>
                        <a:rPr lang="en-AU" sz="1800" b="1" baseline="-25000" dirty="0" err="1" smtClean="0"/>
                        <a:t>total</a:t>
                      </a:r>
                      <a:r>
                        <a:rPr lang="en-AU" sz="1800" b="1" baseline="0" dirty="0" smtClean="0"/>
                        <a:t> = GPE + KE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472978"/>
            <a:ext cx="5841821" cy="19858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0.5 kg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book is sitting on a shelf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2 m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from the ground. If it falls, what would be its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kinetic energy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when it reaches the ground? 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KE = ? = GPE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m = 0.5 kg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h = 2 m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   g = 9.8 m/s</a:t>
            </a:r>
            <a:r>
              <a:rPr lang="en-AU" sz="2800" baseline="30000" dirty="0" smtClean="0">
                <a:latin typeface="+mn-lt"/>
              </a:rPr>
              <a:t>2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GPE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= </a:t>
            </a:r>
            <a:r>
              <a:rPr lang="en-AU" sz="2800" dirty="0" err="1" smtClean="0">
                <a:latin typeface="+mn-lt"/>
                <a:cs typeface="Calibri Light" panose="020F0302020204030204" pitchFamily="34" charset="0"/>
              </a:rPr>
              <a:t>mgh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5821714" cy="4066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GPE = m g h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GPE =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0.5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x 9.8 x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   GPE =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9.8 J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The book has 9.8 J of kinetic energy.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</a:rPr>
              <a:t>T</a:t>
            </a:r>
            <a:r>
              <a:rPr lang="en-AU" sz="2800" dirty="0" smtClean="0">
                <a:latin typeface="+mn-lt"/>
              </a:rPr>
              <a:t>he </a:t>
            </a:r>
            <a:r>
              <a:rPr lang="en-AU" sz="2800" dirty="0">
                <a:latin typeface="+mn-lt"/>
              </a:rPr>
              <a:t>kinetic </a:t>
            </a:r>
            <a:r>
              <a:rPr lang="en-AU" sz="2800" dirty="0" smtClean="0">
                <a:latin typeface="+mn-lt"/>
              </a:rPr>
              <a:t>energy of the book when </a:t>
            </a:r>
            <a:r>
              <a:rPr lang="en-AU" sz="2800" dirty="0">
                <a:latin typeface="+mn-lt"/>
              </a:rPr>
              <a:t>it reaches the </a:t>
            </a:r>
            <a:r>
              <a:rPr lang="en-AU" sz="2800" dirty="0" smtClean="0">
                <a:latin typeface="+mn-lt"/>
              </a:rPr>
              <a:t>floor</a:t>
            </a:r>
            <a:r>
              <a:rPr lang="en-AU" sz="2800" dirty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is equal to its gravitational potential energy on the shelf.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85373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Multi-Step</a:t>
                      </a:r>
                      <a:r>
                        <a:rPr lang="en-AU" sz="2000" baseline="0" dirty="0" smtClean="0"/>
                        <a:t> 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414589" y="2962348"/>
            <a:ext cx="907774" cy="410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713" y="3071656"/>
            <a:ext cx="3455214" cy="160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uiExpand="1" build="p"/>
      <p:bldP spid="96" grpId="0" build="p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52916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10 kg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mass is dropped from a height.  It has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196 J of kinetic energy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when it reaches the ground. From what </a:t>
            </a:r>
            <a:r>
              <a:rPr lang="en-AU" sz="2800" b="1" dirty="0" smtClean="0">
                <a:latin typeface="+mn-lt"/>
                <a:sym typeface="Wingdings" panose="05000000000000000000" pitchFamily="2" charset="2"/>
              </a:rPr>
              <a:t>height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is it dropped?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0" y="2902998"/>
                <a:ext cx="3812988" cy="301790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1. KE = 196 J = GPE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m = 10 kg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g = 9.8 m/s</a:t>
                </a:r>
                <a:r>
                  <a:rPr lang="en-AU" sz="2800" baseline="30000" dirty="0" smtClean="0">
                    <a:latin typeface="+mn-lt"/>
                  </a:rPr>
                  <a:t>2</a:t>
                </a:r>
                <a:endParaRPr lang="en-AU" sz="28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   h = ?</a:t>
                </a: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2. GPE = </a:t>
                </a:r>
                <a:r>
                  <a:rPr lang="en-AU" sz="2800" dirty="0" err="1" smtClean="0">
                    <a:latin typeface="+mn-lt"/>
                    <a:cs typeface="Calibri Light" panose="020F0302020204030204" pitchFamily="34" charset="0"/>
                  </a:rPr>
                  <a:t>mgh</a:t>
                </a: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GPE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mg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2998"/>
                <a:ext cx="3812988" cy="3017901"/>
              </a:xfrm>
              <a:prstGeom prst="rect">
                <a:avLst/>
              </a:prstGeom>
              <a:blipFill rotWithShape="0">
                <a:blip r:embed="rId3"/>
                <a:stretch>
                  <a:fillRect l="-3200" t="-1818" b="-1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itle 1"/>
              <p:cNvSpPr txBox="1">
                <a:spLocks/>
              </p:cNvSpPr>
              <p:nvPr/>
            </p:nvSpPr>
            <p:spPr>
              <a:xfrm>
                <a:off x="3395173" y="2902998"/>
                <a:ext cx="5106097" cy="40664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3.  h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GPE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mg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  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h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196</m:t>
                        </m:r>
                      </m:num>
                      <m:den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x</m:t>
                        </m:r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9.8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 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19.6</m:t>
                        </m:r>
                      </m:num>
                      <m:den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9.8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 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= 2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4. The mass is dropped from 2 m.</a:t>
                </a:r>
                <a:endParaRPr lang="en-AU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73" y="2902998"/>
                <a:ext cx="5106097" cy="4066420"/>
              </a:xfrm>
              <a:prstGeom prst="rect">
                <a:avLst/>
              </a:prstGeom>
              <a:blipFill rotWithShape="0">
                <a:blip r:embed="rId4"/>
                <a:stretch>
                  <a:fillRect l="-2506" r="-1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85373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Multi-Step</a:t>
                      </a:r>
                      <a:r>
                        <a:rPr lang="en-AU" sz="2000" baseline="0" dirty="0" smtClean="0"/>
                        <a:t> Problems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574" y="2948775"/>
            <a:ext cx="3032677" cy="36392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41443" y="2948775"/>
            <a:ext cx="907774" cy="410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763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uiExpand="1" build="p"/>
      <p:bldP spid="96" grpId="0" build="p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71431</TotalTime>
  <Words>1866</Words>
  <Application>Microsoft Office PowerPoint</Application>
  <PresentationFormat>Widescreen</PresentationFormat>
  <Paragraphs>255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Potential and Kinetic Energy Calculations Part 2 Year 10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1058</cp:revision>
  <cp:lastPrinted>2019-08-14T00:04:28Z</cp:lastPrinted>
  <dcterms:created xsi:type="dcterms:W3CDTF">2017-01-28T08:32:28Z</dcterms:created>
  <dcterms:modified xsi:type="dcterms:W3CDTF">2020-03-27T00:56:16Z</dcterms:modified>
</cp:coreProperties>
</file>